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22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26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6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16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99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83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8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37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59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34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18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F26F5-D9E4-48E1-9333-BA17A5AE61F3}" type="datetimeFigureOut">
              <a:rPr lang="pt-BR" smtClean="0"/>
              <a:t>24/04/2018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E181-739F-4387-B516-7DB8AAEA8A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24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56267" y="4008438"/>
            <a:ext cx="8957734" cy="597429"/>
          </a:xfrm>
        </p:spPr>
        <p:txBody>
          <a:bodyPr>
            <a:normAutofit/>
          </a:bodyPr>
          <a:lstStyle/>
          <a:p>
            <a:r>
              <a:rPr lang="pt-BR" sz="3200" b="1" dirty="0"/>
              <a:t>O X do Xamarin.Forms - Persistindo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0"/>
            <a:ext cx="8390467" cy="35170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7" y="4436533"/>
            <a:ext cx="4842933" cy="2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SQLite</a:t>
            </a:r>
            <a:endParaRPr lang="pt-BR" dirty="0"/>
          </a:p>
        </p:txBody>
      </p:sp>
      <p:pic>
        <p:nvPicPr>
          <p:cNvPr id="6148" name="Picture 4" descr="https://cdn-images-1.medium.com/max/1600/1*DY1evKtrLrjavZivdEuF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50" y="558800"/>
            <a:ext cx="41624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04" y="2556406"/>
            <a:ext cx="3133725" cy="1524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25" y="4525434"/>
            <a:ext cx="3724975" cy="14859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12211" y="6445017"/>
            <a:ext cx="6367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https://tech.iheart.com/performance-comparison-of-realm-and-sqlite-on-ios-6df1d51e6a07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3773E7C-6F7F-DA40-8385-0797CB6C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E3D5C0-A701-8C45-BC13-8FA4A8CA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46" y="1917009"/>
            <a:ext cx="6056133" cy="39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0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uma Coisa – </a:t>
            </a:r>
            <a:r>
              <a:rPr lang="pt-BR" dirty="0" err="1"/>
              <a:t>Monkey</a:t>
            </a:r>
            <a:r>
              <a:rPr lang="pt-BR" dirty="0"/>
              <a:t> Cache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O objetivo do </a:t>
            </a:r>
            <a:r>
              <a:rPr lang="pt-BR" i="1" dirty="0" err="1"/>
              <a:t>Monkey</a:t>
            </a:r>
            <a:r>
              <a:rPr lang="pt-BR" i="1" dirty="0"/>
              <a:t> Cache é permitir que os desenvolvedores armazenem facilmente os dados em cache por um período de tempo limitado. Não é a missão do </a:t>
            </a:r>
            <a:r>
              <a:rPr lang="pt-BR" i="1" dirty="0" err="1"/>
              <a:t>Monkey</a:t>
            </a:r>
            <a:r>
              <a:rPr lang="pt-BR" i="1" dirty="0"/>
              <a:t> Cache lidar com solicitações de rede para obter ou postar dados, apenas para armazenar dados em cache facilmente.</a:t>
            </a:r>
          </a:p>
          <a:p>
            <a:r>
              <a:rPr lang="pt-BR" dirty="0"/>
              <a:t>Settings + Bancos Móveis + Cache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45" y="4522257"/>
            <a:ext cx="2401044" cy="4900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07" y="3997178"/>
            <a:ext cx="3379259" cy="20301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569" y="590427"/>
            <a:ext cx="2544153" cy="8913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769" y="4970168"/>
            <a:ext cx="1887831" cy="18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7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/ Duvidas?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b="1" dirty="0"/>
              <a:t>“Toda vez que alguém fala “</a:t>
            </a:r>
            <a:r>
              <a:rPr lang="pt-BR" b="1" dirty="0" err="1"/>
              <a:t>Chamarin</a:t>
            </a:r>
            <a:r>
              <a:rPr lang="pt-BR" b="1" dirty="0"/>
              <a:t>”,Deus mata um panda”</a:t>
            </a:r>
          </a:p>
          <a:p>
            <a:endParaRPr lang="pt-BR" dirty="0"/>
          </a:p>
          <a:p>
            <a:r>
              <a:rPr lang="pt-BR" dirty="0"/>
              <a:t>twitter.com/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/>
              <a:t>nuget.org/profiles/Bertuzzi</a:t>
            </a:r>
          </a:p>
          <a:p>
            <a:r>
              <a:rPr lang="pt-BR" dirty="0"/>
              <a:t>medium.com/@</a:t>
            </a:r>
            <a:r>
              <a:rPr lang="pt-BR" dirty="0" err="1"/>
              <a:t>bertuzzi</a:t>
            </a:r>
            <a:endParaRPr lang="pt-BR" dirty="0"/>
          </a:p>
          <a:p>
            <a:r>
              <a:rPr lang="pt-BR" dirty="0" err="1"/>
              <a:t>bertuzzi.com.br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95" y="2521424"/>
            <a:ext cx="37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It´s</a:t>
            </a:r>
            <a:r>
              <a:rPr lang="pt-BR" dirty="0"/>
              <a:t>-a me Bertuzzi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43200" y="1825625"/>
            <a:ext cx="8610600" cy="4351338"/>
          </a:xfrm>
        </p:spPr>
        <p:txBody>
          <a:bodyPr/>
          <a:lstStyle/>
          <a:p>
            <a:r>
              <a:rPr lang="pt-BR" dirty="0"/>
              <a:t>Thiago Bertuzzi é desenvolvedor </a:t>
            </a:r>
            <a:r>
              <a:rPr lang="pt-BR" dirty="0" err="1"/>
              <a:t>.net</a:t>
            </a:r>
            <a:r>
              <a:rPr lang="pt-BR" dirty="0"/>
              <a:t> há 11 anos participando de projetos </a:t>
            </a:r>
            <a:r>
              <a:rPr lang="pt-BR" dirty="0" err="1"/>
              <a:t>Desktop,Services</a:t>
            </a:r>
            <a:r>
              <a:rPr lang="pt-BR"/>
              <a:t>, </a:t>
            </a:r>
            <a:r>
              <a:rPr lang="pt-BR" dirty="0"/>
              <a:t>Web e agora Mobile utilizando Xamarin.</a:t>
            </a:r>
          </a:p>
          <a:p>
            <a:r>
              <a:rPr lang="pt-BR" dirty="0"/>
              <a:t>É Líder técnico na NESS</a:t>
            </a:r>
          </a:p>
          <a:p>
            <a:r>
              <a:rPr lang="pt-BR" dirty="0"/>
              <a:t>Contribui para comunidade Xamarin escrevendo artigos, compartilhando códigos e criando pacotes Nuget.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E70BA2-7CEB-8A47-952A-F150A8C7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" y="1825625"/>
            <a:ext cx="2228230" cy="2228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C11391-3A7A-CA43-848E-91F289EC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7" y="4518567"/>
            <a:ext cx="2159000" cy="876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156E37-F0A1-3B44-B323-F166118B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51540" y="4518567"/>
            <a:ext cx="2345629" cy="2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6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Web </a:t>
            </a:r>
            <a:r>
              <a:rPr lang="pt-BR" dirty="0" err="1"/>
              <a:t>Api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020733" cy="4351338"/>
          </a:xfrm>
        </p:spPr>
        <p:txBody>
          <a:bodyPr/>
          <a:lstStyle/>
          <a:p>
            <a:r>
              <a:rPr lang="pt-BR" dirty="0"/>
              <a:t>Consumo de </a:t>
            </a:r>
            <a:r>
              <a:rPr lang="pt-BR" dirty="0" err="1"/>
              <a:t>WebAPI</a:t>
            </a:r>
            <a:endParaRPr lang="pt-BR" dirty="0"/>
          </a:p>
          <a:p>
            <a:r>
              <a:rPr lang="pt-BR" dirty="0"/>
              <a:t>E se meu </a:t>
            </a:r>
            <a:r>
              <a:rPr lang="pt-BR" dirty="0" err="1"/>
              <a:t>App</a:t>
            </a:r>
            <a:r>
              <a:rPr lang="pt-BR" dirty="0"/>
              <a:t> ficar off-line?</a:t>
            </a:r>
          </a:p>
          <a:p>
            <a:r>
              <a:rPr lang="pt-BR" dirty="0"/>
              <a:t>Que dados ainda posso acessar?</a:t>
            </a:r>
          </a:p>
          <a:p>
            <a:r>
              <a:rPr lang="pt-BR" dirty="0"/>
              <a:t>A experiência do usuário será prejudicada?</a:t>
            </a:r>
          </a:p>
          <a:p>
            <a:r>
              <a:rPr lang="pt-BR" dirty="0"/>
              <a:t>Devo guardar todos os dados no meu </a:t>
            </a:r>
            <a:r>
              <a:rPr lang="pt-BR" dirty="0" err="1"/>
              <a:t>App</a:t>
            </a:r>
            <a:r>
              <a:rPr lang="pt-BR" dirty="0"/>
              <a:t> ?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687" y="1825625"/>
            <a:ext cx="5624646" cy="34575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258" y="4412192"/>
            <a:ext cx="2310342" cy="23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4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Persistência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200" b="1" dirty="0"/>
              <a:t>Banco de Dados para Dispositivos Móveis são todos ruins...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sz="3200" b="1" dirty="0"/>
              <a:t>Se usados da maneira errada ... :D</a:t>
            </a:r>
          </a:p>
          <a:p>
            <a:pPr marL="0" indent="0">
              <a:buNone/>
            </a:pPr>
            <a:endParaRPr lang="pt-BR" sz="3200" b="1" dirty="0"/>
          </a:p>
          <a:p>
            <a:pPr marL="0" indent="0">
              <a:buNone/>
            </a:pPr>
            <a:r>
              <a:rPr lang="pt-BR" sz="3200" b="1" dirty="0"/>
              <a:t>Bancos “Móveis” não são SGBD</a:t>
            </a:r>
          </a:p>
        </p:txBody>
      </p:sp>
      <p:pic>
        <p:nvPicPr>
          <p:cNvPr id="1026" name="Picture 2" descr="https://lh3.googleusercontent.com/-a91ZJU8oVqs/WtcvVi_amQI/AAAAAAAAVZM/fDOmg08EbCYSsCWADrwYNRsF3htZH-7rACK8BGAs/s398/2018-04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4" y="2623609"/>
            <a:ext cx="323532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3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267" y="229658"/>
            <a:ext cx="10515600" cy="1325563"/>
          </a:xfrm>
        </p:spPr>
        <p:txBody>
          <a:bodyPr/>
          <a:lstStyle/>
          <a:p>
            <a:r>
              <a:rPr lang="pt-BR" dirty="0"/>
              <a:t>Persistência de Dados</a:t>
            </a:r>
          </a:p>
        </p:txBody>
      </p:sp>
      <p:pic>
        <p:nvPicPr>
          <p:cNvPr id="2050" name="Picture 2" descr="SQLit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49" y="2013215"/>
            <a:ext cx="2622831" cy="120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50" y="1175115"/>
            <a:ext cx="5890518" cy="526949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67267" y="4148667"/>
            <a:ext cx="488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Utilizamos </a:t>
            </a:r>
            <a:r>
              <a:rPr lang="pt-BR" sz="2400" dirty="0" err="1"/>
              <a:t>SQLIte</a:t>
            </a:r>
            <a:r>
              <a:rPr lang="pt-BR" sz="2400" dirty="0"/>
              <a:t> se tivermos a necessidade de ter um cenário de dados em modo desconectado</a:t>
            </a:r>
          </a:p>
        </p:txBody>
      </p:sp>
    </p:spTree>
    <p:extLst>
      <p:ext uri="{BB962C8B-B14F-4D97-AF65-F5344CB8AC3E}">
        <p14:creationId xmlns:p14="http://schemas.microsoft.com/office/powerpoint/2010/main" val="163870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Dados Locais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/>
          <a:lstStyle/>
          <a:p>
            <a:endParaRPr lang="pt-BR" dirty="0"/>
          </a:p>
          <a:p>
            <a:r>
              <a:rPr lang="pt-BR" dirty="0" err="1"/>
              <a:t>Xam.Plugins.Settings</a:t>
            </a:r>
            <a:endParaRPr lang="pt-BR" dirty="0"/>
          </a:p>
          <a:p>
            <a:r>
              <a:rPr lang="pt-BR" dirty="0"/>
              <a:t>James </a:t>
            </a:r>
            <a:r>
              <a:rPr lang="pt-BR" dirty="0" err="1"/>
              <a:t>Montemagno</a:t>
            </a:r>
            <a:endParaRPr lang="pt-BR" dirty="0"/>
          </a:p>
          <a:p>
            <a:r>
              <a:rPr lang="pt-BR" dirty="0"/>
              <a:t>Não utiliza bancos de dados</a:t>
            </a:r>
          </a:p>
          <a:p>
            <a:r>
              <a:rPr lang="pt-BR" dirty="0"/>
              <a:t>Grava os dados por plataforma</a:t>
            </a:r>
          </a:p>
          <a:p>
            <a:r>
              <a:rPr lang="pt-BR" dirty="0"/>
              <a:t>Cuidado com o que armazena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3867415"/>
            <a:ext cx="5400675" cy="21812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45" y="1047751"/>
            <a:ext cx="3744383" cy="2333828"/>
          </a:xfrm>
          <a:prstGeom prst="rect">
            <a:avLst/>
          </a:prstGeom>
        </p:spPr>
      </p:pic>
      <p:pic>
        <p:nvPicPr>
          <p:cNvPr id="3077" name="Picture 5" descr="https://lh3.googleusercontent.com/-H55JDCXYrj4/Wtc2AXlK-cI/AAAAAAAAVZ0/m4wvJT2mEJotgVNe2etZxr4kZ44_YXQ5QCK8BGAs/s398/2018-04-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4" y="4810655"/>
            <a:ext cx="1844675" cy="18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8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87067"/>
            <a:ext cx="10515600" cy="1325563"/>
          </a:xfrm>
        </p:spPr>
        <p:txBody>
          <a:bodyPr/>
          <a:lstStyle/>
          <a:p>
            <a:r>
              <a:rPr lang="pt-BR" dirty="0" err="1"/>
              <a:t>LiteDB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97529"/>
            <a:ext cx="10515600" cy="4351338"/>
          </a:xfrm>
        </p:spPr>
        <p:txBody>
          <a:bodyPr/>
          <a:lstStyle/>
          <a:p>
            <a:r>
              <a:rPr lang="pt-BR" dirty="0" err="1"/>
              <a:t>LiteDB</a:t>
            </a:r>
            <a:r>
              <a:rPr lang="pt-BR" dirty="0"/>
              <a:t> é uma solução de banco de dados </a:t>
            </a:r>
            <a:r>
              <a:rPr lang="pt-BR" dirty="0" err="1"/>
              <a:t>NoSQL</a:t>
            </a:r>
            <a:r>
              <a:rPr lang="pt-BR" dirty="0"/>
              <a:t> simples e rápida.</a:t>
            </a:r>
          </a:p>
          <a:p>
            <a:r>
              <a:rPr lang="pt-BR" dirty="0"/>
              <a:t>Mauricio David (</a:t>
            </a:r>
            <a:r>
              <a:rPr lang="pt-BR" dirty="0" err="1"/>
              <a:t>Brasillllllllllll</a:t>
            </a:r>
            <a:r>
              <a:rPr lang="pt-BR" dirty="0"/>
              <a:t> !!!!!!!! )</a:t>
            </a:r>
          </a:p>
          <a:p>
            <a:r>
              <a:rPr lang="pt-BR" dirty="0"/>
              <a:t>Desenvolvido em C#</a:t>
            </a:r>
          </a:p>
          <a:p>
            <a:r>
              <a:rPr lang="pt-BR" dirty="0"/>
              <a:t>Compatível com .NET 3.5, 4.x, </a:t>
            </a:r>
            <a:r>
              <a:rPr lang="pt-BR" dirty="0" err="1"/>
              <a:t>NETStandard</a:t>
            </a:r>
            <a:r>
              <a:rPr lang="pt-BR" dirty="0"/>
              <a:t> 1.3 e 2.0</a:t>
            </a:r>
          </a:p>
          <a:p>
            <a:r>
              <a:rPr lang="pt-BR" dirty="0"/>
              <a:t>Possui um arquivo Único (como </a:t>
            </a:r>
            <a:r>
              <a:rPr lang="pt-BR" dirty="0" err="1"/>
              <a:t>SQLIte</a:t>
            </a:r>
            <a:r>
              <a:rPr lang="pt-BR" dirty="0"/>
              <a:t>)</a:t>
            </a:r>
          </a:p>
          <a:p>
            <a:r>
              <a:rPr lang="pt-BR" dirty="0"/>
              <a:t>É possível guardar dados, arquivos, imagens e etc. (</a:t>
            </a:r>
            <a:r>
              <a:rPr lang="pt-BR" dirty="0" err="1"/>
              <a:t>MongoDB</a:t>
            </a:r>
            <a:r>
              <a:rPr lang="pt-BR" dirty="0"/>
              <a:t>)</a:t>
            </a:r>
          </a:p>
          <a:p>
            <a:r>
              <a:rPr lang="pt-BR" dirty="0"/>
              <a:t>É Open </a:t>
            </a:r>
            <a:r>
              <a:rPr lang="pt-BR" dirty="0" err="1"/>
              <a:t>Source</a:t>
            </a:r>
            <a:endParaRPr lang="pt-BR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067" y="4859867"/>
            <a:ext cx="3776133" cy="1452033"/>
          </a:xfrm>
          <a:prstGeom prst="rect">
            <a:avLst/>
          </a:prstGeom>
        </p:spPr>
      </p:pic>
      <p:pic>
        <p:nvPicPr>
          <p:cNvPr id="9" name="Picture 5" descr="https://lh3.googleusercontent.com/-H55JDCXYrj4/Wtc2AXlK-cI/AAAAAAAAVZ0/m4wvJT2mEJotgVNe2etZxr4kZ44_YXQ5QCK8BGAs/s398/2018-04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3" y="4859867"/>
            <a:ext cx="18446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59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2467" y="195791"/>
            <a:ext cx="10515600" cy="1057275"/>
          </a:xfrm>
        </p:spPr>
        <p:txBody>
          <a:bodyPr/>
          <a:lstStyle/>
          <a:p>
            <a:r>
              <a:rPr lang="pt-BR" dirty="0"/>
              <a:t>Desempenho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SQLite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69" y="1419755"/>
            <a:ext cx="5918200" cy="381930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086072" y="5956915"/>
            <a:ext cx="472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: https://github.com/mbdavid/LiteDB-Perf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139481" y="5426694"/>
            <a:ext cx="288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– Default 2 – Criptografado</a:t>
            </a:r>
          </a:p>
          <a:p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37" y="1511919"/>
            <a:ext cx="39719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Realm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6443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 err="1"/>
              <a:t>Realm</a:t>
            </a:r>
            <a:r>
              <a:rPr lang="pt-BR" sz="2400" dirty="0"/>
              <a:t> não é um </a:t>
            </a:r>
            <a:r>
              <a:rPr lang="pt-BR" sz="2400" i="1" dirty="0"/>
              <a:t>ORM</a:t>
            </a:r>
            <a:r>
              <a:rPr lang="pt-BR" sz="2400" dirty="0"/>
              <a:t>, é um </a:t>
            </a:r>
            <a:r>
              <a:rPr lang="pt-BR" sz="2400" b="1" dirty="0"/>
              <a:t>banco de dados</a:t>
            </a:r>
            <a:r>
              <a:rPr lang="pt-BR" sz="2400" dirty="0"/>
              <a:t> orientado a objetos criado especificamente para mobile</a:t>
            </a:r>
          </a:p>
          <a:p>
            <a:r>
              <a:rPr lang="pt-BR" sz="2400" dirty="0"/>
              <a:t>Feito em C++</a:t>
            </a:r>
          </a:p>
          <a:p>
            <a:r>
              <a:rPr lang="pt-BR" sz="2400" dirty="0"/>
              <a:t>Suporte nativo a </a:t>
            </a:r>
            <a:r>
              <a:rPr lang="pt-BR" sz="2400" dirty="0" err="1"/>
              <a:t>Xamarin</a:t>
            </a:r>
            <a:endParaRPr lang="pt-BR" sz="2400" dirty="0"/>
          </a:p>
          <a:p>
            <a:r>
              <a:rPr lang="pt-BR" sz="2400" dirty="0"/>
              <a:t>Além dos tipos primitivos (</a:t>
            </a:r>
            <a:r>
              <a:rPr lang="pt-BR" sz="2400" dirty="0" err="1"/>
              <a:t>boolean</a:t>
            </a:r>
            <a:r>
              <a:rPr lang="pt-BR" sz="2400" dirty="0"/>
              <a:t>, byte, short, </a:t>
            </a:r>
            <a:r>
              <a:rPr lang="pt-BR" sz="2400" dirty="0" err="1"/>
              <a:t>int</a:t>
            </a:r>
            <a:r>
              <a:rPr lang="pt-BR" sz="2400" dirty="0"/>
              <a:t>, </a:t>
            </a:r>
            <a:r>
              <a:rPr lang="pt-BR" sz="2400" dirty="0" err="1"/>
              <a:t>long</a:t>
            </a:r>
            <a:r>
              <a:rPr lang="pt-BR" sz="2400" dirty="0"/>
              <a:t>, </a:t>
            </a:r>
            <a:r>
              <a:rPr lang="pt-BR" sz="2400" dirty="0" err="1"/>
              <a:t>float</a:t>
            </a:r>
            <a:r>
              <a:rPr lang="pt-BR" sz="2400" dirty="0"/>
              <a:t>, </a:t>
            </a:r>
            <a:r>
              <a:rPr lang="pt-BR" sz="2400" dirty="0" err="1"/>
              <a:t>double</a:t>
            </a:r>
            <a:r>
              <a:rPr lang="pt-BR" sz="2400" dirty="0"/>
              <a:t>), </a:t>
            </a:r>
            <a:r>
              <a:rPr lang="pt-BR" sz="2400" dirty="0" err="1"/>
              <a:t>Realm</a:t>
            </a:r>
            <a:r>
              <a:rPr lang="pt-BR" sz="2400" dirty="0"/>
              <a:t> também suporta </a:t>
            </a:r>
            <a:r>
              <a:rPr lang="pt-BR" sz="2400" dirty="0" err="1"/>
              <a:t>String</a:t>
            </a:r>
            <a:r>
              <a:rPr lang="pt-BR" sz="2400" dirty="0"/>
              <a:t>, Date e byte[]</a:t>
            </a:r>
          </a:p>
          <a:p>
            <a:r>
              <a:rPr lang="pt-BR" dirty="0" err="1"/>
              <a:t>RealmObject</a:t>
            </a:r>
            <a:r>
              <a:rPr lang="pt-BR"/>
              <a:t>, Transação </a:t>
            </a:r>
            <a:r>
              <a:rPr lang="pt-BR" dirty="0"/>
              <a:t>e Mudança de </a:t>
            </a:r>
            <a:r>
              <a:rPr lang="pt-BR" dirty="0" err="1"/>
              <a:t>View</a:t>
            </a:r>
            <a:endParaRPr lang="pt-BR" dirty="0"/>
          </a:p>
          <a:p>
            <a:endParaRPr lang="pt-BR" dirty="0"/>
          </a:p>
          <a:p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0" y="4784195"/>
            <a:ext cx="1485900" cy="1590675"/>
          </a:xfrm>
          <a:prstGeom prst="rect">
            <a:avLst/>
          </a:prstGeom>
        </p:spPr>
      </p:pic>
      <p:pic>
        <p:nvPicPr>
          <p:cNvPr id="6" name="Picture 5" descr="https://lh3.googleusercontent.com/-H55JDCXYrj4/Wtc2AXlK-cI/AAAAAAAAVZ0/m4wvJT2mEJotgVNe2etZxr4kZ44_YXQ5QCK8BGAs/s398/2018-04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4641320"/>
            <a:ext cx="1844675" cy="18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368</Words>
  <Application>Microsoft Macintosh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It´s-a me Bertuzzi</vt:lpstr>
      <vt:lpstr>Web Api</vt:lpstr>
      <vt:lpstr>Persistência de Dados</vt:lpstr>
      <vt:lpstr>Persistência de Dados</vt:lpstr>
      <vt:lpstr>Dados Locais</vt:lpstr>
      <vt:lpstr>LiteDB</vt:lpstr>
      <vt:lpstr>Desempenho vs SQLite</vt:lpstr>
      <vt:lpstr>Realm</vt:lpstr>
      <vt:lpstr>Desempenho vs SQLite</vt:lpstr>
      <vt:lpstr>Mais uma Coisa – Monkey Cache</vt:lpstr>
      <vt:lpstr>Obrigado / Duvidas?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Bertuzzi</dc:creator>
  <cp:lastModifiedBy>Thiago Bertuzzi</cp:lastModifiedBy>
  <cp:revision>39</cp:revision>
  <dcterms:created xsi:type="dcterms:W3CDTF">2018-04-17T12:59:19Z</dcterms:created>
  <dcterms:modified xsi:type="dcterms:W3CDTF">2018-04-24T18:00:59Z</dcterms:modified>
</cp:coreProperties>
</file>